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2"/>
  </p:notesMasterIdLst>
  <p:handoutMasterIdLst>
    <p:handoutMasterId r:id="rId33"/>
  </p:handoutMasterIdLst>
  <p:sldIdLst>
    <p:sldId id="1325" r:id="rId2"/>
    <p:sldId id="1651" r:id="rId3"/>
    <p:sldId id="1637" r:id="rId4"/>
    <p:sldId id="1636" r:id="rId5"/>
    <p:sldId id="1277" r:id="rId6"/>
    <p:sldId id="1613" r:id="rId7"/>
    <p:sldId id="1647" r:id="rId8"/>
    <p:sldId id="1648" r:id="rId9"/>
    <p:sldId id="1650" r:id="rId10"/>
    <p:sldId id="1646" r:id="rId11"/>
    <p:sldId id="1616" r:id="rId12"/>
    <p:sldId id="1617" r:id="rId13"/>
    <p:sldId id="1614" r:id="rId14"/>
    <p:sldId id="1619" r:id="rId15"/>
    <p:sldId id="1620" r:id="rId16"/>
    <p:sldId id="1622" r:id="rId17"/>
    <p:sldId id="1623" r:id="rId18"/>
    <p:sldId id="1624" r:id="rId19"/>
    <p:sldId id="1625" r:id="rId20"/>
    <p:sldId id="1626" r:id="rId21"/>
    <p:sldId id="1627" r:id="rId22"/>
    <p:sldId id="1628" r:id="rId23"/>
    <p:sldId id="1629" r:id="rId24"/>
    <p:sldId id="1630" r:id="rId25"/>
    <p:sldId id="1631" r:id="rId26"/>
    <p:sldId id="1632" r:id="rId27"/>
    <p:sldId id="1286" r:id="rId28"/>
    <p:sldId id="1634" r:id="rId29"/>
    <p:sldId id="1641" r:id="rId30"/>
    <p:sldId id="1644" r:id="rId31"/>
  </p:sldIdLst>
  <p:sldSz cx="9144000" cy="5143500" type="screen16x9"/>
  <p:notesSz cx="9945688" cy="6858000"/>
  <p:embeddedFontLst>
    <p:embeddedFont>
      <p:font typeface="Book Antiqua" panose="02040602050305030304" pitchFamily="18"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FontAwesome" pitchFamily="2" charset="0"/>
      <p:regular r:id="rId42"/>
    </p:embeddedFont>
    <p:embeddedFont>
      <p:font typeface="Roboto Condensed" panose="02000000000000000000" pitchFamily="2" charset="0"/>
      <p:regular r:id="rId43"/>
      <p:bold r:id="rId44"/>
      <p:italic r:id="rId45"/>
      <p:boldItalic r:id="rId46"/>
    </p:embeddedFont>
    <p:embeddedFont>
      <p:font typeface="Roboto Light" panose="02000000000000000000" pitchFamily="2" charset="0"/>
      <p:regular r:id="rId47"/>
      <p:italic r:id="rId48"/>
    </p:embeddedFont>
    <p:embeddedFont>
      <p:font typeface="Roboto Medium" panose="02000000000000000000" pitchFamily="2" charset="0"/>
      <p:regular r:id="rId49"/>
      <p:italic r:id="rId50"/>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2" autoAdjust="0"/>
    <p:restoredTop sz="90498" autoAdjust="0"/>
  </p:normalViewPr>
  <p:slideViewPr>
    <p:cSldViewPr snapToObjects="1">
      <p:cViewPr>
        <p:scale>
          <a:sx n="90" d="100"/>
          <a:sy n="90" d="100"/>
        </p:scale>
        <p:origin x="144" y="1208"/>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8/21/19</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4240401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This topic comes up in DISTRIBUTED TRANSACTIONS</a:t>
            </a:r>
          </a:p>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An example:</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 website that receive a request from a browser and performs some sort of action, so like a bidding auction site. The website would receive bids from users through a browser request. The application would get a bid for an item, record that bid with a timestamp, and update the latest bid information for the item, and send the information back to the browser.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Architecture are a mix of all these architectural styles and for each scenario you should pick the best one.</a:t>
            </a:r>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383738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30</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85750" indent="-285750">
              <a:buFont typeface="Arial" panose="020B0604020202020204" pitchFamily="34" charset="0"/>
              <a:buChar char="•"/>
            </a:pP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Frameworks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Testable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UI</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Database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External Integrations</a:t>
            </a:r>
          </a:p>
          <a:p>
            <a:endParaRPr lang="en-US" sz="1400" b="0" i="0" kern="1200" dirty="0">
              <a:solidFill>
                <a:schemeClr val="tx1"/>
              </a:solidFill>
              <a:effectLst/>
              <a:latin typeface="+mn-lt"/>
              <a:ea typeface="+mn-ea"/>
              <a:cs typeface="+mn-cs"/>
            </a:endParaRPr>
          </a:p>
          <a:p>
            <a:r>
              <a:rPr lang="en-US" sz="1400" b="0" i="1" kern="1200" dirty="0">
                <a:solidFill>
                  <a:schemeClr val="tx1"/>
                </a:solidFill>
                <a:effectLst/>
                <a:latin typeface="+mn-lt"/>
                <a:ea typeface="+mn-ea"/>
                <a:cs typeface="+mn-cs"/>
              </a:rPr>
              <a:t>The Dependency Rule</a:t>
            </a:r>
            <a:r>
              <a:rPr lang="en-US" sz="1400" b="0" i="0" kern="1200" dirty="0">
                <a:solidFill>
                  <a:schemeClr val="tx1"/>
                </a:solidFill>
                <a:effectLst/>
                <a:latin typeface="+mn-lt"/>
                <a:ea typeface="+mn-ea"/>
                <a:cs typeface="+mn-cs"/>
              </a:rPr>
              <a:t>. This rule says that </a:t>
            </a:r>
            <a:r>
              <a:rPr lang="en-US" sz="1400" b="0" i="1" kern="1200" dirty="0">
                <a:solidFill>
                  <a:schemeClr val="tx1"/>
                </a:solidFill>
                <a:effectLst/>
                <a:latin typeface="+mn-lt"/>
                <a:ea typeface="+mn-ea"/>
                <a:cs typeface="+mn-cs"/>
              </a:rPr>
              <a:t>source code dependencies</a:t>
            </a:r>
            <a:r>
              <a:rPr lang="en-US" sz="1400" b="0" i="0" kern="1200" dirty="0">
                <a:solidFill>
                  <a:schemeClr val="tx1"/>
                </a:solidFill>
                <a:effectLst/>
                <a:latin typeface="+mn-lt"/>
                <a:ea typeface="+mn-ea"/>
                <a:cs typeface="+mn-cs"/>
              </a:rPr>
              <a:t> can only point </a:t>
            </a:r>
            <a:r>
              <a:rPr lang="en-US" sz="1400" b="0" i="1" kern="1200" dirty="0">
                <a:solidFill>
                  <a:schemeClr val="tx1"/>
                </a:solidFill>
                <a:effectLst/>
                <a:latin typeface="+mn-lt"/>
                <a:ea typeface="+mn-ea"/>
                <a:cs typeface="+mn-cs"/>
              </a:rPr>
              <a:t>inwards</a:t>
            </a:r>
            <a:r>
              <a:rPr lang="en-US" sz="1400" b="0" i="0" kern="1200" dirty="0">
                <a:solidFill>
                  <a:schemeClr val="tx1"/>
                </a:solidFill>
                <a:effectLst/>
                <a:latin typeface="+mn-lt"/>
                <a:ea typeface="+mn-ea"/>
                <a:cs typeface="+mn-cs"/>
              </a:rPr>
              <a:t>. </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39284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197780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0000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10</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08065060"/>
      </p:ext>
    </p:extLst>
  </p:cSld>
  <p:clrMapOvr>
    <a:masterClrMapping/>
  </p:clrMapOvr>
  <p:transition spd="med" advClick="0" advTm="6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44" name="Freeform 41">
            <a:extLst>
              <a:ext uri="{FF2B5EF4-FFF2-40B4-BE49-F238E27FC236}">
                <a16:creationId xmlns:a16="http://schemas.microsoft.com/office/drawing/2014/main" id="{3E9A7120-58F0-E04C-BA8E-54344308E729}"/>
              </a:ext>
            </a:extLst>
          </p:cNvPr>
          <p:cNvSpPr>
            <a:spLocks noChangeAspect="1"/>
          </p:cNvSpPr>
          <p:nvPr/>
        </p:nvSpPr>
        <p:spPr bwMode="auto">
          <a:xfrm>
            <a:off x="805366" y="1648951"/>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A138599D-DD7F-164A-838D-99BAE102CB2B}"/>
              </a:ext>
            </a:extLst>
          </p:cNvPr>
          <p:cNvSpPr>
            <a:spLocks noChangeAspect="1"/>
          </p:cNvSpPr>
          <p:nvPr/>
        </p:nvSpPr>
        <p:spPr bwMode="auto">
          <a:xfrm>
            <a:off x="805365" y="2657074"/>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a:extLst>
              <a:ext uri="{FF2B5EF4-FFF2-40B4-BE49-F238E27FC236}">
                <a16:creationId xmlns:a16="http://schemas.microsoft.com/office/drawing/2014/main" id="{6DE48D8B-0935-384F-B60B-CD8C9484AF5D}"/>
              </a:ext>
            </a:extLst>
          </p:cNvPr>
          <p:cNvSpPr>
            <a:spLocks noChangeAspect="1"/>
          </p:cNvSpPr>
          <p:nvPr/>
        </p:nvSpPr>
        <p:spPr bwMode="auto">
          <a:xfrm>
            <a:off x="7884935" y="1648951"/>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7B5587AC-5D30-EC48-9746-B1F08A864038}"/>
              </a:ext>
            </a:extLst>
          </p:cNvPr>
          <p:cNvSpPr>
            <a:spLocks noChangeAspect="1"/>
          </p:cNvSpPr>
          <p:nvPr/>
        </p:nvSpPr>
        <p:spPr bwMode="auto">
          <a:xfrm>
            <a:off x="7907045" y="2586642"/>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0">
            <a:extLst>
              <a:ext uri="{FF2B5EF4-FFF2-40B4-BE49-F238E27FC236}">
                <a16:creationId xmlns:a16="http://schemas.microsoft.com/office/drawing/2014/main" id="{A7682307-07AF-F744-9504-905AAB1A813C}"/>
              </a:ext>
            </a:extLst>
          </p:cNvPr>
          <p:cNvSpPr>
            <a:spLocks noChangeAspect="1"/>
          </p:cNvSpPr>
          <p:nvPr/>
        </p:nvSpPr>
        <p:spPr bwMode="auto">
          <a:xfrm>
            <a:off x="829575" y="3589468"/>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230B6B53-351B-4E41-9ABD-08D3CE4547C3}"/>
              </a:ext>
            </a:extLst>
          </p:cNvPr>
          <p:cNvSpPr>
            <a:spLocks noChangeAspect="1"/>
          </p:cNvSpPr>
          <p:nvPr/>
        </p:nvSpPr>
        <p:spPr bwMode="auto">
          <a:xfrm>
            <a:off x="7931255" y="355300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12</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r>
              <a:rPr lang="en-US" dirty="0"/>
              <a:t>Orchestration vs Choreography</a:t>
            </a: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Mediator / Orchestrator</a:t>
            </a:r>
          </a:p>
        </p:txBody>
      </p:sp>
      <p:sp>
        <p:nvSpPr>
          <p:cNvPr id="42" name="TextBox 41"/>
          <p:cNvSpPr txBox="1"/>
          <p:nvPr/>
        </p:nvSpPr>
        <p:spPr>
          <a:xfrm>
            <a:off x="561594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Broker / Choreography</a:t>
            </a:r>
          </a:p>
        </p:txBody>
      </p:sp>
    </p:spTree>
    <p:extLst>
      <p:ext uri="{BB962C8B-B14F-4D97-AF65-F5344CB8AC3E}">
        <p14:creationId xmlns:p14="http://schemas.microsoft.com/office/powerpoint/2010/main" val="36850466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39" name="Freeform 40">
            <a:extLst>
              <a:ext uri="{FF2B5EF4-FFF2-40B4-BE49-F238E27FC236}">
                <a16:creationId xmlns:a16="http://schemas.microsoft.com/office/drawing/2014/main" id="{6F37134B-9928-674A-B409-63DEC4CA2D53}"/>
              </a:ext>
            </a:extLst>
          </p:cNvPr>
          <p:cNvSpPr>
            <a:spLocks noChangeAspect="1"/>
          </p:cNvSpPr>
          <p:nvPr/>
        </p:nvSpPr>
        <p:spPr bwMode="auto">
          <a:xfrm>
            <a:off x="854217" y="1586724"/>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a:extLst>
              <a:ext uri="{FF2B5EF4-FFF2-40B4-BE49-F238E27FC236}">
                <a16:creationId xmlns:a16="http://schemas.microsoft.com/office/drawing/2014/main" id="{82D7892F-BCDF-AF4C-9954-699336A55B39}"/>
              </a:ext>
            </a:extLst>
          </p:cNvPr>
          <p:cNvSpPr>
            <a:spLocks noChangeAspect="1"/>
          </p:cNvSpPr>
          <p:nvPr/>
        </p:nvSpPr>
        <p:spPr bwMode="auto">
          <a:xfrm>
            <a:off x="854217" y="257175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0">
            <a:extLst>
              <a:ext uri="{FF2B5EF4-FFF2-40B4-BE49-F238E27FC236}">
                <a16:creationId xmlns:a16="http://schemas.microsoft.com/office/drawing/2014/main" id="{AA6E6759-7479-7040-9D62-5EB2651D0B46}"/>
              </a:ext>
            </a:extLst>
          </p:cNvPr>
          <p:cNvSpPr>
            <a:spLocks noChangeAspect="1"/>
          </p:cNvSpPr>
          <p:nvPr/>
        </p:nvSpPr>
        <p:spPr bwMode="auto">
          <a:xfrm>
            <a:off x="7884935" y="1582399"/>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8E73FF1A-838A-DD40-B63F-40188542529F}"/>
              </a:ext>
            </a:extLst>
          </p:cNvPr>
          <p:cNvSpPr>
            <a:spLocks noChangeAspect="1"/>
          </p:cNvSpPr>
          <p:nvPr/>
        </p:nvSpPr>
        <p:spPr bwMode="auto">
          <a:xfrm>
            <a:off x="7884935" y="256040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1">
            <a:extLst>
              <a:ext uri="{FF2B5EF4-FFF2-40B4-BE49-F238E27FC236}">
                <a16:creationId xmlns:a16="http://schemas.microsoft.com/office/drawing/2014/main" id="{644474AC-B24C-1749-AD54-737286A892A0}"/>
              </a:ext>
            </a:extLst>
          </p:cNvPr>
          <p:cNvSpPr>
            <a:spLocks noChangeAspect="1"/>
          </p:cNvSpPr>
          <p:nvPr/>
        </p:nvSpPr>
        <p:spPr bwMode="auto">
          <a:xfrm>
            <a:off x="854217" y="3649482"/>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1">
            <a:extLst>
              <a:ext uri="{FF2B5EF4-FFF2-40B4-BE49-F238E27FC236}">
                <a16:creationId xmlns:a16="http://schemas.microsoft.com/office/drawing/2014/main" id="{BD35CF63-85C0-E549-8785-242D8C8D71E6}"/>
              </a:ext>
            </a:extLst>
          </p:cNvPr>
          <p:cNvSpPr>
            <a:spLocks noChangeAspect="1"/>
          </p:cNvSpPr>
          <p:nvPr/>
        </p:nvSpPr>
        <p:spPr bwMode="auto">
          <a:xfrm>
            <a:off x="7890790" y="3673118"/>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15</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16</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17</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1" name="Freeform 40">
            <a:extLst>
              <a:ext uri="{FF2B5EF4-FFF2-40B4-BE49-F238E27FC236}">
                <a16:creationId xmlns:a16="http://schemas.microsoft.com/office/drawing/2014/main" id="{C6ED410F-0F3F-A04B-A955-F37AF98995A9}"/>
              </a:ext>
            </a:extLst>
          </p:cNvPr>
          <p:cNvSpPr>
            <a:spLocks noChangeAspect="1"/>
          </p:cNvSpPr>
          <p:nvPr/>
        </p:nvSpPr>
        <p:spPr bwMode="auto">
          <a:xfrm>
            <a:off x="864528" y="1589147"/>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3">
            <a:extLst>
              <a:ext uri="{FF2B5EF4-FFF2-40B4-BE49-F238E27FC236}">
                <a16:creationId xmlns:a16="http://schemas.microsoft.com/office/drawing/2014/main" id="{6C64B97A-42D0-184E-AE7D-B42FE9AE8CF3}"/>
              </a:ext>
            </a:extLst>
          </p:cNvPr>
          <p:cNvSpPr>
            <a:spLocks noChangeAspect="1"/>
          </p:cNvSpPr>
          <p:nvPr/>
        </p:nvSpPr>
        <p:spPr bwMode="auto">
          <a:xfrm>
            <a:off x="864528" y="2596471"/>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CCFB49C2-7DF9-7045-8DCE-C87CCCEF0DE6}"/>
              </a:ext>
            </a:extLst>
          </p:cNvPr>
          <p:cNvSpPr>
            <a:spLocks noChangeAspect="1"/>
          </p:cNvSpPr>
          <p:nvPr/>
        </p:nvSpPr>
        <p:spPr bwMode="auto">
          <a:xfrm>
            <a:off x="834681" y="361635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6">
            <a:extLst>
              <a:ext uri="{FF2B5EF4-FFF2-40B4-BE49-F238E27FC236}">
                <a16:creationId xmlns:a16="http://schemas.microsoft.com/office/drawing/2014/main" id="{901C9CC0-5C16-E24D-88DD-EF33027D4473}"/>
              </a:ext>
            </a:extLst>
          </p:cNvPr>
          <p:cNvSpPr>
            <a:spLocks noChangeAspect="1"/>
          </p:cNvSpPr>
          <p:nvPr/>
        </p:nvSpPr>
        <p:spPr bwMode="auto">
          <a:xfrm>
            <a:off x="7911935" y="1513635"/>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1">
            <a:extLst>
              <a:ext uri="{FF2B5EF4-FFF2-40B4-BE49-F238E27FC236}">
                <a16:creationId xmlns:a16="http://schemas.microsoft.com/office/drawing/2014/main" id="{38C6B9B8-1DB3-0E4C-8525-09B924FA6146}"/>
              </a:ext>
            </a:extLst>
          </p:cNvPr>
          <p:cNvSpPr>
            <a:spLocks noChangeAspect="1"/>
          </p:cNvSpPr>
          <p:nvPr/>
        </p:nvSpPr>
        <p:spPr bwMode="auto">
          <a:xfrm>
            <a:off x="7875256" y="2635859"/>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1">
            <a:extLst>
              <a:ext uri="{FF2B5EF4-FFF2-40B4-BE49-F238E27FC236}">
                <a16:creationId xmlns:a16="http://schemas.microsoft.com/office/drawing/2014/main" id="{A4F73505-2721-A847-94BD-09115DD875B2}"/>
              </a:ext>
            </a:extLst>
          </p:cNvPr>
          <p:cNvSpPr>
            <a:spLocks noChangeAspect="1"/>
          </p:cNvSpPr>
          <p:nvPr/>
        </p:nvSpPr>
        <p:spPr bwMode="auto">
          <a:xfrm>
            <a:off x="7884936" y="3648988"/>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18</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19</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9A82C8-A30A-3A49-94FF-3D4B43B68305}"/>
              </a:ext>
            </a:extLst>
          </p:cNvPr>
          <p:cNvSpPr>
            <a:spLocks noGrp="1"/>
          </p:cNvSpPr>
          <p:nvPr>
            <p:ph type="sldNum" sz="quarter" idx="12"/>
          </p:nvPr>
        </p:nvSpPr>
        <p:spPr/>
        <p:txBody>
          <a:bodyPr/>
          <a:lstStyle/>
          <a:p>
            <a:fld id="{C136B7D2-B98C-44FD-8D04-7EC62A564975}" type="slidenum">
              <a:rPr lang="en-US" smtClean="0"/>
              <a:pPr/>
              <a:t>2</a:t>
            </a:fld>
            <a:endParaRPr lang="en-US" dirty="0"/>
          </a:p>
        </p:txBody>
      </p:sp>
      <p:pic>
        <p:nvPicPr>
          <p:cNvPr id="7" name="Picture 6">
            <a:extLst>
              <a:ext uri="{FF2B5EF4-FFF2-40B4-BE49-F238E27FC236}">
                <a16:creationId xmlns:a16="http://schemas.microsoft.com/office/drawing/2014/main" id="{6676919B-B4E3-0E46-9433-0E31B1C04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088" y="0"/>
            <a:ext cx="4235824" cy="5143500"/>
          </a:xfrm>
          <a:prstGeom prst="rect">
            <a:avLst/>
          </a:prstGeom>
        </p:spPr>
      </p:pic>
    </p:spTree>
    <p:extLst>
      <p:ext uri="{BB962C8B-B14F-4D97-AF65-F5344CB8AC3E}">
        <p14:creationId xmlns:p14="http://schemas.microsoft.com/office/powerpoint/2010/main" val="25079525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20</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21</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22</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23</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5" name="Freeform 40">
            <a:extLst>
              <a:ext uri="{FF2B5EF4-FFF2-40B4-BE49-F238E27FC236}">
                <a16:creationId xmlns:a16="http://schemas.microsoft.com/office/drawing/2014/main" id="{C380B420-D1FE-D847-997C-AAE531EBC8D1}"/>
              </a:ext>
            </a:extLst>
          </p:cNvPr>
          <p:cNvSpPr>
            <a:spLocks noChangeAspect="1"/>
          </p:cNvSpPr>
          <p:nvPr/>
        </p:nvSpPr>
        <p:spPr bwMode="auto">
          <a:xfrm>
            <a:off x="854217" y="1634942"/>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69DDAEA0-A4BC-F946-A27E-0055621C8716}"/>
              </a:ext>
            </a:extLst>
          </p:cNvPr>
          <p:cNvSpPr>
            <a:spLocks noChangeAspect="1"/>
          </p:cNvSpPr>
          <p:nvPr/>
        </p:nvSpPr>
        <p:spPr bwMode="auto">
          <a:xfrm>
            <a:off x="853784" y="257175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82227986-0392-6C4E-B3A3-C54B46C1C76E}"/>
              </a:ext>
            </a:extLst>
          </p:cNvPr>
          <p:cNvSpPr>
            <a:spLocks noChangeAspect="1"/>
          </p:cNvSpPr>
          <p:nvPr/>
        </p:nvSpPr>
        <p:spPr bwMode="auto">
          <a:xfrm>
            <a:off x="818255" y="3590104"/>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1">
            <a:extLst>
              <a:ext uri="{FF2B5EF4-FFF2-40B4-BE49-F238E27FC236}">
                <a16:creationId xmlns:a16="http://schemas.microsoft.com/office/drawing/2014/main" id="{DB13BB60-B532-024B-A8EB-E79F619DED24}"/>
              </a:ext>
            </a:extLst>
          </p:cNvPr>
          <p:cNvSpPr>
            <a:spLocks noChangeAspect="1"/>
          </p:cNvSpPr>
          <p:nvPr/>
        </p:nvSpPr>
        <p:spPr bwMode="auto">
          <a:xfrm>
            <a:off x="7899308" y="1669462"/>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0">
            <a:extLst>
              <a:ext uri="{FF2B5EF4-FFF2-40B4-BE49-F238E27FC236}">
                <a16:creationId xmlns:a16="http://schemas.microsoft.com/office/drawing/2014/main" id="{0BE3CE66-5E6C-F24A-AB01-E41DF95AD926}"/>
              </a:ext>
            </a:extLst>
          </p:cNvPr>
          <p:cNvSpPr>
            <a:spLocks noChangeAspect="1"/>
          </p:cNvSpPr>
          <p:nvPr/>
        </p:nvSpPr>
        <p:spPr bwMode="auto">
          <a:xfrm>
            <a:off x="7871910" y="2598303"/>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0">
            <a:extLst>
              <a:ext uri="{FF2B5EF4-FFF2-40B4-BE49-F238E27FC236}">
                <a16:creationId xmlns:a16="http://schemas.microsoft.com/office/drawing/2014/main" id="{A0B078FD-B414-BE47-8300-B66B00B494EA}"/>
              </a:ext>
            </a:extLst>
          </p:cNvPr>
          <p:cNvSpPr>
            <a:spLocks noChangeAspect="1"/>
          </p:cNvSpPr>
          <p:nvPr/>
        </p:nvSpPr>
        <p:spPr bwMode="auto">
          <a:xfrm>
            <a:off x="7899308" y="3615949"/>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26</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27</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28</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5" name="Freeform 40">
            <a:extLst>
              <a:ext uri="{FF2B5EF4-FFF2-40B4-BE49-F238E27FC236}">
                <a16:creationId xmlns:a16="http://schemas.microsoft.com/office/drawing/2014/main" id="{D17AE064-C387-9143-ACF7-2E889AA58AD1}"/>
              </a:ext>
            </a:extLst>
          </p:cNvPr>
          <p:cNvSpPr>
            <a:spLocks noChangeAspect="1"/>
          </p:cNvSpPr>
          <p:nvPr/>
        </p:nvSpPr>
        <p:spPr bwMode="auto">
          <a:xfrm>
            <a:off x="854217" y="1589147"/>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B467E546-36FC-724D-AC82-C603DC69610F}"/>
              </a:ext>
            </a:extLst>
          </p:cNvPr>
          <p:cNvSpPr>
            <a:spLocks noChangeAspect="1"/>
          </p:cNvSpPr>
          <p:nvPr/>
        </p:nvSpPr>
        <p:spPr bwMode="auto">
          <a:xfrm>
            <a:off x="854217" y="2518273"/>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9D309634-1D01-5849-AFAB-1D0A1782E624}"/>
              </a:ext>
            </a:extLst>
          </p:cNvPr>
          <p:cNvSpPr>
            <a:spLocks noChangeAspect="1"/>
          </p:cNvSpPr>
          <p:nvPr/>
        </p:nvSpPr>
        <p:spPr bwMode="auto">
          <a:xfrm>
            <a:off x="7919150" y="257175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0">
            <a:extLst>
              <a:ext uri="{FF2B5EF4-FFF2-40B4-BE49-F238E27FC236}">
                <a16:creationId xmlns:a16="http://schemas.microsoft.com/office/drawing/2014/main" id="{AEFDF3F2-E641-A84F-B4DE-3259B9E2D4AC}"/>
              </a:ext>
            </a:extLst>
          </p:cNvPr>
          <p:cNvSpPr>
            <a:spLocks noChangeAspect="1"/>
          </p:cNvSpPr>
          <p:nvPr/>
        </p:nvSpPr>
        <p:spPr bwMode="auto">
          <a:xfrm>
            <a:off x="7884935" y="1561670"/>
            <a:ext cx="366265" cy="457200"/>
          </a:xfrm>
          <a:custGeom>
            <a:avLst/>
            <a:gdLst/>
            <a:ahLst/>
            <a:cxnLst>
              <a:cxn ang="0">
                <a:pos x="0" y="68"/>
              </a:cxn>
              <a:cxn ang="0">
                <a:pos x="9" y="61"/>
              </a:cxn>
              <a:cxn ang="0">
                <a:pos x="21" y="62"/>
              </a:cxn>
              <a:cxn ang="0">
                <a:pos x="21" y="62"/>
              </a:cxn>
              <a:cxn ang="0">
                <a:pos x="11" y="61"/>
              </a:cxn>
              <a:cxn ang="0">
                <a:pos x="5" y="53"/>
              </a:cxn>
              <a:cxn ang="0">
                <a:pos x="13" y="46"/>
              </a:cxn>
              <a:cxn ang="0">
                <a:pos x="44" y="49"/>
              </a:cxn>
              <a:cxn ang="0">
                <a:pos x="48" y="49"/>
              </a:cxn>
              <a:cxn ang="0">
                <a:pos x="47" y="23"/>
              </a:cxn>
              <a:cxn ang="0">
                <a:pos x="64" y="9"/>
              </a:cxn>
              <a:cxn ang="0">
                <a:pos x="65" y="31"/>
              </a:cxn>
              <a:cxn ang="0">
                <a:pos x="81" y="63"/>
              </a:cxn>
              <a:cxn ang="0">
                <a:pos x="90" y="68"/>
              </a:cxn>
              <a:cxn ang="0">
                <a:pos x="90" y="107"/>
              </a:cxn>
              <a:cxn ang="0">
                <a:pos x="54" y="112"/>
              </a:cxn>
              <a:cxn ang="0">
                <a:pos x="31" y="110"/>
              </a:cxn>
              <a:cxn ang="0">
                <a:pos x="11" y="108"/>
              </a:cxn>
              <a:cxn ang="0">
                <a:pos x="6" y="99"/>
              </a:cxn>
              <a:cxn ang="0">
                <a:pos x="11" y="92"/>
              </a:cxn>
              <a:cxn ang="0">
                <a:pos x="8" y="92"/>
              </a:cxn>
              <a:cxn ang="0">
                <a:pos x="2" y="84"/>
              </a:cxn>
              <a:cxn ang="0">
                <a:pos x="8" y="77"/>
              </a:cxn>
              <a:cxn ang="0">
                <a:pos x="7" y="77"/>
              </a:cxn>
              <a:cxn ang="0">
                <a:pos x="0" y="68"/>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1">
            <a:extLst>
              <a:ext uri="{FF2B5EF4-FFF2-40B4-BE49-F238E27FC236}">
                <a16:creationId xmlns:a16="http://schemas.microsoft.com/office/drawing/2014/main" id="{D9489B5D-5D34-1E44-B993-CC9631449D53}"/>
              </a:ext>
            </a:extLst>
          </p:cNvPr>
          <p:cNvSpPr>
            <a:spLocks noChangeAspect="1"/>
          </p:cNvSpPr>
          <p:nvPr/>
        </p:nvSpPr>
        <p:spPr bwMode="auto">
          <a:xfrm>
            <a:off x="822510" y="3650692"/>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1">
            <a:extLst>
              <a:ext uri="{FF2B5EF4-FFF2-40B4-BE49-F238E27FC236}">
                <a16:creationId xmlns:a16="http://schemas.microsoft.com/office/drawing/2014/main" id="{99AFEA9D-698C-B04C-9ADA-5197EC61FE32}"/>
              </a:ext>
            </a:extLst>
          </p:cNvPr>
          <p:cNvSpPr>
            <a:spLocks noChangeAspect="1"/>
          </p:cNvSpPr>
          <p:nvPr/>
        </p:nvSpPr>
        <p:spPr bwMode="auto">
          <a:xfrm>
            <a:off x="7931015" y="3650692"/>
            <a:ext cx="390475" cy="457200"/>
          </a:xfrm>
          <a:custGeom>
            <a:avLst/>
            <a:gdLst/>
            <a:ahLst/>
            <a:cxnLst>
              <a:cxn ang="0">
                <a:pos x="97" y="51"/>
              </a:cxn>
              <a:cxn ang="0">
                <a:pos x="89" y="45"/>
              </a:cxn>
              <a:cxn ang="0">
                <a:pos x="80" y="47"/>
              </a:cxn>
              <a:cxn ang="0">
                <a:pos x="80" y="46"/>
              </a:cxn>
              <a:cxn ang="0">
                <a:pos x="91" y="44"/>
              </a:cxn>
              <a:cxn ang="0">
                <a:pos x="97" y="34"/>
              </a:cxn>
              <a:cxn ang="0">
                <a:pos x="88" y="28"/>
              </a:cxn>
              <a:cxn ang="0">
                <a:pos x="87" y="29"/>
              </a:cxn>
              <a:cxn ang="0">
                <a:pos x="90" y="20"/>
              </a:cxn>
              <a:cxn ang="0">
                <a:pos x="82" y="14"/>
              </a:cxn>
              <a:cxn ang="0">
                <a:pos x="80" y="15"/>
              </a:cxn>
              <a:cxn ang="0">
                <a:pos x="82" y="7"/>
              </a:cxn>
              <a:cxn ang="0">
                <a:pos x="74" y="1"/>
              </a:cxn>
              <a:cxn ang="0">
                <a:pos x="55" y="5"/>
              </a:cxn>
              <a:cxn ang="0">
                <a:pos x="33" y="10"/>
              </a:cxn>
              <a:cxn ang="0">
                <a:pos x="0" y="27"/>
              </a:cxn>
              <a:cxn ang="0">
                <a:pos x="1" y="64"/>
              </a:cxn>
              <a:cxn ang="0">
                <a:pos x="23" y="65"/>
              </a:cxn>
              <a:cxn ang="0">
                <a:pos x="48" y="90"/>
              </a:cxn>
              <a:cxn ang="0">
                <a:pos x="56" y="111"/>
              </a:cxn>
              <a:cxn ang="0">
                <a:pos x="68" y="92"/>
              </a:cxn>
              <a:cxn ang="0">
                <a:pos x="58" y="68"/>
              </a:cxn>
              <a:cxn ang="0">
                <a:pos x="62" y="67"/>
              </a:cxn>
              <a:cxn ang="0">
                <a:pos x="93" y="60"/>
              </a:cxn>
              <a:cxn ang="0">
                <a:pos x="97" y="51"/>
              </a:cxn>
            </a:cxnLst>
            <a:rect l="0" t="0"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5" cstate="print">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6" cstate="print">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7" cstate="print">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29</a:t>
            </a:fld>
            <a:endParaRPr lang="en-US" dirty="0"/>
          </a:p>
        </p:txBody>
      </p:sp>
    </p:spTree>
    <p:extLst>
      <p:ext uri="{BB962C8B-B14F-4D97-AF65-F5344CB8AC3E}">
        <p14:creationId xmlns:p14="http://schemas.microsoft.com/office/powerpoint/2010/main" val="40905261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17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3</a:t>
            </a:fld>
            <a:endParaRPr lang="en-US"/>
          </a:p>
        </p:txBody>
      </p:sp>
    </p:spTree>
    <p:extLst>
      <p:ext uri="{BB962C8B-B14F-4D97-AF65-F5344CB8AC3E}">
        <p14:creationId xmlns:p14="http://schemas.microsoft.com/office/powerpoint/2010/main" val="33046804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Text Placeholder 2">
            <a:extLst>
              <a:ext uri="{FF2B5EF4-FFF2-40B4-BE49-F238E27FC236}">
                <a16:creationId xmlns:a16="http://schemas.microsoft.com/office/drawing/2014/main" id="{8871820E-44EB-0448-8991-27DD1D302068}"/>
              </a:ext>
            </a:extLst>
          </p:cNvPr>
          <p:cNvSpPr>
            <a:spLocks noGrp="1"/>
          </p:cNvSpPr>
          <p:nvPr>
            <p:ph type="body" sz="half" idx="2"/>
          </p:nvPr>
        </p:nvSpPr>
        <p:spPr/>
        <p:txBody>
          <a:bodyPr/>
          <a:lstStyle/>
          <a:p>
            <a:endParaRPr lang="en-US"/>
          </a:p>
        </p:txBody>
      </p:sp>
      <p:sp>
        <p:nvSpPr>
          <p:cNvPr id="23" name="Slide Number Placeholder 22"/>
          <p:cNvSpPr>
            <a:spLocks noGrp="1"/>
          </p:cNvSpPr>
          <p:nvPr>
            <p:ph type="sldNum" sz="quarter" idx="12"/>
          </p:nvPr>
        </p:nvSpPr>
        <p:spPr/>
        <p:txBody>
          <a:bodyPr/>
          <a:lstStyle/>
          <a:p>
            <a:fld id="{784036C9-F9A2-4733-A7EF-4AB647192F7F}" type="slidenum">
              <a:rPr lang="en-US" smtClean="0"/>
              <a:t>30</a:t>
            </a:fld>
            <a:endParaRPr lang="en-US"/>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3" b="33"/>
          <a:stretch/>
        </p:blipFill>
        <p:spPr/>
      </p:pic>
      <p:sp>
        <p:nvSpPr>
          <p:cNvPr id="7" name="TextBox 6"/>
          <p:cNvSpPr txBox="1"/>
          <p:nvPr/>
        </p:nvSpPr>
        <p:spPr>
          <a:xfrm>
            <a:off x="4325863" y="1606393"/>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29726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4</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5</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6</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286000" y="0"/>
            <a:ext cx="6257923" cy="5143499"/>
          </a:xfrm>
        </p:spPr>
      </p:pic>
      <p:sp>
        <p:nvSpPr>
          <p:cNvPr id="32" name="Rectangle 31"/>
          <p:cNvSpPr/>
          <p:nvPr/>
        </p:nvSpPr>
        <p:spPr>
          <a:xfrm>
            <a:off x="-8973" y="326679"/>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Layered Architecture</a:t>
            </a:r>
          </a:p>
        </p:txBody>
      </p:sp>
      <p:sp>
        <p:nvSpPr>
          <p:cNvPr id="39" name="Rectangle 38"/>
          <p:cNvSpPr/>
          <p:nvPr/>
        </p:nvSpPr>
        <p:spPr>
          <a:xfrm>
            <a:off x="0" y="4818422"/>
            <a:ext cx="4399178" cy="32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69203" y="429508"/>
            <a:ext cx="3745318" cy="707886"/>
          </a:xfrm>
          <a:prstGeom prst="rect">
            <a:avLst/>
          </a:prstGeom>
        </p:spPr>
        <p:txBody>
          <a:bodyPr wrap="square">
            <a:spAutoFit/>
          </a:bodyPr>
          <a:lstStyle/>
          <a:p>
            <a:pPr algn="ctr"/>
            <a:r>
              <a:rPr lang="en-US" b="1" dirty="0">
                <a:solidFill>
                  <a:schemeClr val="bg1"/>
                </a:solidFill>
              </a:rPr>
              <a:t>Clean, Onion, Hexagonal Architecture</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C136B7D2-B98C-44FD-8D04-7EC62A564975}" type="slidenum">
              <a:rPr lang="en-US" smtClean="0"/>
              <a:pPr/>
              <a:t>7</a:t>
            </a:fld>
            <a:endParaRPr lang="en-US" dirty="0"/>
          </a:p>
        </p:txBody>
      </p:sp>
      <p:sp>
        <p:nvSpPr>
          <p:cNvPr id="14" name="Oval 13"/>
          <p:cNvSpPr/>
          <p:nvPr/>
        </p:nvSpPr>
        <p:spPr>
          <a:xfrm>
            <a:off x="391744" y="1666639"/>
            <a:ext cx="352592" cy="342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5" name="TextBox 4">
            <a:extLst>
              <a:ext uri="{FF2B5EF4-FFF2-40B4-BE49-F238E27FC236}">
                <a16:creationId xmlns:a16="http://schemas.microsoft.com/office/drawing/2014/main" id="{410224B1-CB68-6241-8C41-8990DFCC1A23}"/>
              </a:ext>
            </a:extLst>
          </p:cNvPr>
          <p:cNvSpPr txBox="1"/>
          <p:nvPr/>
        </p:nvSpPr>
        <p:spPr>
          <a:xfrm>
            <a:off x="822537" y="1657350"/>
            <a:ext cx="3150442" cy="369332"/>
          </a:xfrm>
          <a:prstGeom prst="rect">
            <a:avLst/>
          </a:prstGeom>
          <a:noFill/>
        </p:spPr>
        <p:txBody>
          <a:bodyPr wrap="square" rtlCol="0">
            <a:spAutoFit/>
          </a:bodyPr>
          <a:lstStyle/>
          <a:p>
            <a:r>
              <a:rPr lang="en-US" sz="1800" dirty="0">
                <a:solidFill>
                  <a:schemeClr val="bg1"/>
                </a:solidFill>
              </a:rPr>
              <a:t>Independent</a:t>
            </a:r>
            <a:r>
              <a:rPr lang="en-US" sz="1600" dirty="0">
                <a:solidFill>
                  <a:schemeClr val="bg1"/>
                </a:solidFill>
              </a:rPr>
              <a:t> of Frameworks</a:t>
            </a:r>
          </a:p>
        </p:txBody>
      </p:sp>
      <p:sp>
        <p:nvSpPr>
          <p:cNvPr id="27" name="TextBox 26">
            <a:extLst>
              <a:ext uri="{FF2B5EF4-FFF2-40B4-BE49-F238E27FC236}">
                <a16:creationId xmlns:a16="http://schemas.microsoft.com/office/drawing/2014/main" id="{43FD6FE4-20A3-3F4D-935E-1F7B039677E9}"/>
              </a:ext>
            </a:extLst>
          </p:cNvPr>
          <p:cNvSpPr txBox="1"/>
          <p:nvPr/>
        </p:nvSpPr>
        <p:spPr>
          <a:xfrm>
            <a:off x="822537" y="2268309"/>
            <a:ext cx="3150442" cy="369332"/>
          </a:xfrm>
          <a:prstGeom prst="rect">
            <a:avLst/>
          </a:prstGeom>
          <a:noFill/>
        </p:spPr>
        <p:txBody>
          <a:bodyPr wrap="square" rtlCol="0">
            <a:spAutoFit/>
          </a:bodyPr>
          <a:lstStyle/>
          <a:p>
            <a:r>
              <a:rPr lang="en-US" sz="1800" dirty="0">
                <a:solidFill>
                  <a:schemeClr val="bg1"/>
                </a:solidFill>
              </a:rPr>
              <a:t>Independent of UI</a:t>
            </a:r>
          </a:p>
        </p:txBody>
      </p:sp>
      <p:sp>
        <p:nvSpPr>
          <p:cNvPr id="28" name="Oval 27">
            <a:extLst>
              <a:ext uri="{FF2B5EF4-FFF2-40B4-BE49-F238E27FC236}">
                <a16:creationId xmlns:a16="http://schemas.microsoft.com/office/drawing/2014/main" id="{6658B6D0-44BF-094F-BB67-3D1AD553BA58}"/>
              </a:ext>
            </a:extLst>
          </p:cNvPr>
          <p:cNvSpPr/>
          <p:nvPr/>
        </p:nvSpPr>
        <p:spPr>
          <a:xfrm>
            <a:off x="389251" y="2283022"/>
            <a:ext cx="352592" cy="3424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3" name="TextBox 32">
            <a:extLst>
              <a:ext uri="{FF2B5EF4-FFF2-40B4-BE49-F238E27FC236}">
                <a16:creationId xmlns:a16="http://schemas.microsoft.com/office/drawing/2014/main" id="{3235BE7F-8B24-6143-AD0C-CFE1B7A87CCF}"/>
              </a:ext>
            </a:extLst>
          </p:cNvPr>
          <p:cNvSpPr txBox="1"/>
          <p:nvPr/>
        </p:nvSpPr>
        <p:spPr>
          <a:xfrm>
            <a:off x="822537" y="2879268"/>
            <a:ext cx="3150442" cy="369332"/>
          </a:xfrm>
          <a:prstGeom prst="rect">
            <a:avLst/>
          </a:prstGeom>
          <a:noFill/>
        </p:spPr>
        <p:txBody>
          <a:bodyPr wrap="square" rtlCol="0">
            <a:spAutoFit/>
          </a:bodyPr>
          <a:lstStyle/>
          <a:p>
            <a:r>
              <a:rPr lang="en-US" sz="1800" dirty="0">
                <a:solidFill>
                  <a:schemeClr val="bg1"/>
                </a:solidFill>
              </a:rPr>
              <a:t>Independent of Database</a:t>
            </a:r>
          </a:p>
        </p:txBody>
      </p:sp>
      <p:sp>
        <p:nvSpPr>
          <p:cNvPr id="34" name="Oval 33">
            <a:extLst>
              <a:ext uri="{FF2B5EF4-FFF2-40B4-BE49-F238E27FC236}">
                <a16:creationId xmlns:a16="http://schemas.microsoft.com/office/drawing/2014/main" id="{092D9164-FB68-B346-B097-2E486C736CE8}"/>
              </a:ext>
            </a:extLst>
          </p:cNvPr>
          <p:cNvSpPr/>
          <p:nvPr/>
        </p:nvSpPr>
        <p:spPr>
          <a:xfrm>
            <a:off x="389251" y="2898542"/>
            <a:ext cx="352592" cy="3424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5" name="TextBox 34">
            <a:extLst>
              <a:ext uri="{FF2B5EF4-FFF2-40B4-BE49-F238E27FC236}">
                <a16:creationId xmlns:a16="http://schemas.microsoft.com/office/drawing/2014/main" id="{28977048-C933-6445-B093-D86C4B78DBE3}"/>
              </a:ext>
            </a:extLst>
          </p:cNvPr>
          <p:cNvSpPr txBox="1"/>
          <p:nvPr/>
        </p:nvSpPr>
        <p:spPr>
          <a:xfrm>
            <a:off x="822536" y="3490228"/>
            <a:ext cx="3507921" cy="369332"/>
          </a:xfrm>
          <a:prstGeom prst="rect">
            <a:avLst/>
          </a:prstGeom>
          <a:noFill/>
        </p:spPr>
        <p:txBody>
          <a:bodyPr wrap="square" rtlCol="0">
            <a:spAutoFit/>
          </a:bodyPr>
          <a:lstStyle/>
          <a:p>
            <a:r>
              <a:rPr lang="en-US" sz="1800" dirty="0">
                <a:solidFill>
                  <a:schemeClr val="bg1"/>
                </a:solidFill>
              </a:rPr>
              <a:t>Independent of External Integrations</a:t>
            </a:r>
          </a:p>
        </p:txBody>
      </p:sp>
      <p:sp>
        <p:nvSpPr>
          <p:cNvPr id="36" name="Oval 35">
            <a:extLst>
              <a:ext uri="{FF2B5EF4-FFF2-40B4-BE49-F238E27FC236}">
                <a16:creationId xmlns:a16="http://schemas.microsoft.com/office/drawing/2014/main" id="{69023D16-E6DC-4E4C-A4EE-5EDA115AF6E4}"/>
              </a:ext>
            </a:extLst>
          </p:cNvPr>
          <p:cNvSpPr/>
          <p:nvPr/>
        </p:nvSpPr>
        <p:spPr>
          <a:xfrm>
            <a:off x="381000" y="3502061"/>
            <a:ext cx="352592" cy="3424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7" name="TextBox 36">
            <a:extLst>
              <a:ext uri="{FF2B5EF4-FFF2-40B4-BE49-F238E27FC236}">
                <a16:creationId xmlns:a16="http://schemas.microsoft.com/office/drawing/2014/main" id="{62FA4B33-DE59-6546-9E1B-E95DF0CFA5E6}"/>
              </a:ext>
            </a:extLst>
          </p:cNvPr>
          <p:cNvSpPr txBox="1"/>
          <p:nvPr/>
        </p:nvSpPr>
        <p:spPr>
          <a:xfrm>
            <a:off x="822537" y="4101188"/>
            <a:ext cx="3150442" cy="369332"/>
          </a:xfrm>
          <a:prstGeom prst="rect">
            <a:avLst/>
          </a:prstGeom>
          <a:noFill/>
        </p:spPr>
        <p:txBody>
          <a:bodyPr wrap="square" rtlCol="0">
            <a:spAutoFit/>
          </a:bodyPr>
          <a:lstStyle/>
          <a:p>
            <a:r>
              <a:rPr lang="en-US" sz="1800" dirty="0">
                <a:solidFill>
                  <a:schemeClr val="bg1"/>
                </a:solidFill>
              </a:rPr>
              <a:t>Testable</a:t>
            </a:r>
            <a:endParaRPr lang="en-US" sz="1600" dirty="0">
              <a:solidFill>
                <a:schemeClr val="bg1"/>
              </a:solidFill>
            </a:endParaRPr>
          </a:p>
        </p:txBody>
      </p:sp>
      <p:sp>
        <p:nvSpPr>
          <p:cNvPr id="38" name="Oval 37">
            <a:extLst>
              <a:ext uri="{FF2B5EF4-FFF2-40B4-BE49-F238E27FC236}">
                <a16:creationId xmlns:a16="http://schemas.microsoft.com/office/drawing/2014/main" id="{10A78F66-9F9D-414F-A163-3A55DBDFA43B}"/>
              </a:ext>
            </a:extLst>
          </p:cNvPr>
          <p:cNvSpPr/>
          <p:nvPr/>
        </p:nvSpPr>
        <p:spPr>
          <a:xfrm>
            <a:off x="386221" y="4114604"/>
            <a:ext cx="352592" cy="3424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Tree>
    <p:extLst>
      <p:ext uri="{BB962C8B-B14F-4D97-AF65-F5344CB8AC3E}">
        <p14:creationId xmlns:p14="http://schemas.microsoft.com/office/powerpoint/2010/main" val="3441654524"/>
      </p:ext>
    </p:extLst>
  </p:cSld>
  <p:clrMapOvr>
    <a:masterClrMapping/>
  </p:clrMapOvr>
  <p:transition spd="med" advClick="0" advTm="6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76C69CF-879E-3646-BED1-FB128356579D}"/>
              </a:ext>
            </a:extLst>
          </p:cNvPr>
          <p:cNvSpPr>
            <a:spLocks noGrp="1"/>
          </p:cNvSpPr>
          <p:nvPr>
            <p:ph type="title"/>
          </p:nvPr>
        </p:nvSpPr>
        <p:spPr/>
        <p:txBody>
          <a:bodyPr/>
          <a:lstStyle/>
          <a:p>
            <a:r>
              <a:rPr lang="en-US" dirty="0"/>
              <a:t>Clean Architecture</a:t>
            </a:r>
          </a:p>
        </p:txBody>
      </p:sp>
      <p:sp>
        <p:nvSpPr>
          <p:cNvPr id="13" name="Text Placeholder 12">
            <a:extLst>
              <a:ext uri="{FF2B5EF4-FFF2-40B4-BE49-F238E27FC236}">
                <a16:creationId xmlns:a16="http://schemas.microsoft.com/office/drawing/2014/main" id="{4D8D6678-101D-944A-954E-E4E0E57BEC0A}"/>
              </a:ext>
            </a:extLst>
          </p:cNvPr>
          <p:cNvSpPr>
            <a:spLocks noGrp="1"/>
          </p:cNvSpPr>
          <p:nvPr>
            <p:ph type="body" sz="half" idx="2"/>
          </p:nvPr>
        </p:nvSpPr>
        <p:spPr/>
        <p:txBody>
          <a:bodyPr/>
          <a:lstStyle/>
          <a:p>
            <a:r>
              <a:rPr lang="en-US" dirty="0"/>
              <a:t>Layers</a:t>
            </a:r>
          </a:p>
        </p:txBody>
      </p:sp>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8</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46" y="630685"/>
            <a:ext cx="4857500" cy="4343176"/>
          </a:xfrm>
          <a:prstGeom prst="rect">
            <a:avLst/>
          </a:prstGeom>
        </p:spPr>
      </p:pic>
      <p:sp>
        <p:nvSpPr>
          <p:cNvPr id="26" name="Down Arrow Callout 25">
            <a:extLst>
              <a:ext uri="{FF2B5EF4-FFF2-40B4-BE49-F238E27FC236}">
                <a16:creationId xmlns:a16="http://schemas.microsoft.com/office/drawing/2014/main" id="{B81B6146-B7F4-834B-994A-B3834FB8E9E6}"/>
              </a:ext>
            </a:extLst>
          </p:cNvPr>
          <p:cNvSpPr/>
          <p:nvPr/>
        </p:nvSpPr>
        <p:spPr>
          <a:xfrm>
            <a:off x="5715000" y="1625536"/>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DB8D9E3-ADCB-4244-AA73-1ECCB5D36CEC}"/>
              </a:ext>
            </a:extLst>
          </p:cNvPr>
          <p:cNvSpPr txBox="1"/>
          <p:nvPr/>
        </p:nvSpPr>
        <p:spPr>
          <a:xfrm>
            <a:off x="5715000" y="1809750"/>
            <a:ext cx="2901396" cy="400110"/>
          </a:xfrm>
          <a:prstGeom prst="rect">
            <a:avLst/>
          </a:prstGeom>
          <a:noFill/>
        </p:spPr>
        <p:txBody>
          <a:bodyPr wrap="square" rtlCol="0">
            <a:spAutoFit/>
          </a:bodyPr>
          <a:lstStyle/>
          <a:p>
            <a:pPr algn="ctr"/>
            <a:r>
              <a:rPr lang="en-US" b="1" dirty="0">
                <a:solidFill>
                  <a:schemeClr val="bg1"/>
                </a:solidFill>
              </a:rPr>
              <a:t>Layers</a:t>
            </a:r>
          </a:p>
        </p:txBody>
      </p:sp>
      <p:sp>
        <p:nvSpPr>
          <p:cNvPr id="28" name="TextBox 27">
            <a:extLst>
              <a:ext uri="{FF2B5EF4-FFF2-40B4-BE49-F238E27FC236}">
                <a16:creationId xmlns:a16="http://schemas.microsoft.com/office/drawing/2014/main" id="{63E6601A-EE31-9B40-B1C3-2F0265897289}"/>
              </a:ext>
            </a:extLst>
          </p:cNvPr>
          <p:cNvSpPr txBox="1"/>
          <p:nvPr/>
        </p:nvSpPr>
        <p:spPr>
          <a:xfrm>
            <a:off x="5791200" y="2561332"/>
            <a:ext cx="27432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Framework &amp; Drivers</a:t>
            </a:r>
          </a:p>
          <a:p>
            <a:pPr marL="285750" indent="-285750">
              <a:buFont typeface="Arial" panose="020B0604020202020204" pitchFamily="34" charset="0"/>
              <a:buChar char="•"/>
            </a:pPr>
            <a:r>
              <a:rPr lang="en-US" sz="1600" dirty="0">
                <a:solidFill>
                  <a:schemeClr val="bg1"/>
                </a:solidFill>
              </a:rPr>
              <a:t>Interface Adapters</a:t>
            </a:r>
          </a:p>
          <a:p>
            <a:pPr marL="285750" indent="-285750">
              <a:buFont typeface="Arial" panose="020B0604020202020204" pitchFamily="34" charset="0"/>
              <a:buChar char="•"/>
            </a:pPr>
            <a:r>
              <a:rPr lang="en-US" sz="1600" dirty="0">
                <a:solidFill>
                  <a:schemeClr val="bg1"/>
                </a:solidFill>
              </a:rPr>
              <a:t>Application Business Rules</a:t>
            </a:r>
          </a:p>
          <a:p>
            <a:pPr marL="285750" indent="-285750">
              <a:buFont typeface="Arial" panose="020B0604020202020204" pitchFamily="34" charset="0"/>
              <a:buChar char="•"/>
            </a:pPr>
            <a:r>
              <a:rPr lang="en-US" sz="1600" dirty="0">
                <a:solidFill>
                  <a:schemeClr val="bg1"/>
                </a:solidFill>
              </a:rPr>
              <a:t>Enterprise Business Rules</a:t>
            </a:r>
          </a:p>
        </p:txBody>
      </p:sp>
    </p:spTree>
    <p:extLst>
      <p:ext uri="{BB962C8B-B14F-4D97-AF65-F5344CB8AC3E}">
        <p14:creationId xmlns:p14="http://schemas.microsoft.com/office/powerpoint/2010/main" val="37365900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9</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4400" y="1352550"/>
            <a:ext cx="4108931" cy="3673868"/>
          </a:xfrm>
          <a:prstGeom prst="rect">
            <a:avLst/>
          </a:prstGeom>
        </p:spPr>
      </p:pic>
      <p:pic>
        <p:nvPicPr>
          <p:cNvPr id="8" name="Graphic 7">
            <a:extLst>
              <a:ext uri="{FF2B5EF4-FFF2-40B4-BE49-F238E27FC236}">
                <a16:creationId xmlns:a16="http://schemas.microsoft.com/office/drawing/2014/main" id="{75542A3D-904F-8241-BFAA-32286B0562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669" y="54008"/>
            <a:ext cx="5328131" cy="5075841"/>
          </a:xfrm>
          <a:prstGeom prst="rect">
            <a:avLst/>
          </a:prstGeom>
        </p:spPr>
      </p:pic>
      <p:sp>
        <p:nvSpPr>
          <p:cNvPr id="15" name="Title 11">
            <a:extLst>
              <a:ext uri="{FF2B5EF4-FFF2-40B4-BE49-F238E27FC236}">
                <a16:creationId xmlns:a16="http://schemas.microsoft.com/office/drawing/2014/main" id="{586426CE-F37B-3C49-B514-D7E6DB5034C4}"/>
              </a:ext>
            </a:extLst>
          </p:cNvPr>
          <p:cNvSpPr>
            <a:spLocks noGrp="1"/>
          </p:cNvSpPr>
          <p:nvPr>
            <p:ph type="title"/>
          </p:nvPr>
        </p:nvSpPr>
        <p:spPr>
          <a:xfrm>
            <a:off x="1752600" y="387350"/>
            <a:ext cx="5638800" cy="353524"/>
          </a:xfrm>
        </p:spPr>
        <p:txBody>
          <a:bodyPr/>
          <a:lstStyle/>
          <a:p>
            <a:pPr algn="r"/>
            <a:r>
              <a:rPr lang="en-US" dirty="0"/>
              <a:t>Clean Architecture</a:t>
            </a:r>
          </a:p>
        </p:txBody>
      </p:sp>
    </p:spTree>
    <p:extLst>
      <p:ext uri="{BB962C8B-B14F-4D97-AF65-F5344CB8AC3E}">
        <p14:creationId xmlns:p14="http://schemas.microsoft.com/office/powerpoint/2010/main" val="2954543964"/>
      </p:ext>
    </p:extLst>
  </p:cSld>
  <p:clrMapOvr>
    <a:masterClrMapping/>
  </p:clrMapOvr>
  <p:transition spd="slow">
    <p:push dir="u"/>
  </p:transition>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41595</TotalTime>
  <Words>3319</Words>
  <Application>Microsoft Macintosh PowerPoint</Application>
  <PresentationFormat>On-screen Show (16:9)</PresentationFormat>
  <Paragraphs>474</Paragraphs>
  <Slides>30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FontAwesome</vt:lpstr>
      <vt:lpstr>Book Antiqua</vt:lpstr>
      <vt:lpstr>Roboto Medium</vt:lpstr>
      <vt:lpstr>Calibri</vt:lpstr>
      <vt:lpstr>Roboto Light</vt:lpstr>
      <vt:lpstr>Arial</vt:lpstr>
      <vt:lpstr>Roboto Condensed</vt:lpstr>
      <vt:lpstr>1_Custom Design</vt:lpstr>
      <vt:lpstr>PowerPoint Presentation</vt:lpstr>
      <vt:lpstr>PowerPoint Presentation</vt:lpstr>
      <vt:lpstr>Jim Everett</vt:lpstr>
      <vt:lpstr>PowerPoint Presentation</vt:lpstr>
      <vt:lpstr>Introduction</vt:lpstr>
      <vt:lpstr>Layered Architecture</vt:lpstr>
      <vt:lpstr>PowerPoint Presentation</vt:lpstr>
      <vt:lpstr>Clean Architecture</vt:lpstr>
      <vt:lpstr>Clean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Jim Everett</cp:lastModifiedBy>
  <cp:revision>8479</cp:revision>
  <dcterms:created xsi:type="dcterms:W3CDTF">2014-09-03T19:30:44Z</dcterms:created>
  <dcterms:modified xsi:type="dcterms:W3CDTF">2019-08-22T03:54:18Z</dcterms:modified>
</cp:coreProperties>
</file>